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75" r:id="rId3"/>
    <p:sldId id="303" r:id="rId4"/>
    <p:sldId id="304" r:id="rId5"/>
    <p:sldId id="305" r:id="rId6"/>
    <p:sldId id="306" r:id="rId7"/>
    <p:sldId id="307" r:id="rId8"/>
    <p:sldId id="308"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4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84"/>
    <p:restoredTop sz="87483"/>
  </p:normalViewPr>
  <p:slideViewPr>
    <p:cSldViewPr snapToGrid="0" snapToObjects="1">
      <p:cViewPr>
        <p:scale>
          <a:sx n="68" d="100"/>
          <a:sy n="68" d="100"/>
        </p:scale>
        <p:origin x="3128" y="1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6C2E8-8043-A342-8682-0FCEE73E9E96}" type="datetimeFigureOut">
              <a:rPr lang="en-US" smtClean="0"/>
              <a:t>10/4/16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436D4-BDE4-AA44-A20B-E7C5E78124D1}" type="slidenum">
              <a:rPr lang="en-US" smtClean="0"/>
              <a:t>‹#›</a:t>
            </a:fld>
            <a:endParaRPr lang="en-US"/>
          </a:p>
        </p:txBody>
      </p:sp>
    </p:spTree>
    <p:extLst>
      <p:ext uri="{BB962C8B-B14F-4D97-AF65-F5344CB8AC3E}">
        <p14:creationId xmlns:p14="http://schemas.microsoft.com/office/powerpoint/2010/main" val="1772026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modern cipher has two components, an algorithm and a key. For the Caesar shift</a:t>
            </a:r>
            <a:r>
              <a:rPr lang="en-US" baseline="0" dirty="0" smtClean="0"/>
              <a:t> the algorithm is “rotate the alphabet” and the key is the amount of rotation, measured by where the letter A moves to. For the affine shift x -&gt; ax +b, the key has two parts a, b. We saw in the last lesson that a has to be an odd number other than 13 and between 1 and 25, so there are only 12 choices. This gives a </a:t>
            </a:r>
            <a:r>
              <a:rPr lang="en-US" baseline="0" dirty="0" err="1" smtClean="0"/>
              <a:t>keyspace</a:t>
            </a:r>
            <a:r>
              <a:rPr lang="en-US" baseline="0" dirty="0" smtClean="0"/>
              <a:t> of size 12*26 = </a:t>
            </a:r>
            <a:r>
              <a:rPr lang="en-US" baseline="0" dirty="0" smtClean="0"/>
              <a:t>312.</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2</a:t>
            </a:fld>
            <a:endParaRPr lang="en-US"/>
          </a:p>
        </p:txBody>
      </p:sp>
    </p:spTree>
    <p:extLst>
      <p:ext uri="{BB962C8B-B14F-4D97-AF65-F5344CB8AC3E}">
        <p14:creationId xmlns:p14="http://schemas.microsoft.com/office/powerpoint/2010/main" val="930097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SUBMARINE</a:t>
            </a:r>
            <a:r>
              <a:rPr lang="en-US" baseline="0" dirty="0" smtClean="0"/>
              <a:t> </a:t>
            </a:r>
            <a:r>
              <a:rPr lang="en-US" dirty="0" smtClean="0"/>
              <a:t>WILL PICK UP THE AGENT _N? IN? or ON? It can’t be IN because Q (and not W) stands for I.</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17</a:t>
            </a:fld>
            <a:endParaRPr lang="en-US"/>
          </a:p>
        </p:txBody>
      </p:sp>
    </p:spTree>
    <p:extLst>
      <p:ext uri="{BB962C8B-B14F-4D97-AF65-F5344CB8AC3E}">
        <p14:creationId xmlns:p14="http://schemas.microsoft.com/office/powerpoint/2010/main" val="115186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SUBMARINE</a:t>
            </a:r>
            <a:r>
              <a:rPr lang="en-US" baseline="0" dirty="0" smtClean="0"/>
              <a:t> </a:t>
            </a:r>
            <a:r>
              <a:rPr lang="en-US" dirty="0" smtClean="0"/>
              <a:t>WILL PICK UP THE AGENT _N? IN? or ON? </a:t>
            </a:r>
            <a:r>
              <a:rPr lang="en-US" smtClean="0"/>
              <a:t>It can’t </a:t>
            </a:r>
            <a:r>
              <a:rPr lang="en-US" dirty="0" smtClean="0"/>
              <a:t>be IN because Q (and not W) stands for I. And we could have spotted</a:t>
            </a:r>
            <a:r>
              <a:rPr lang="en-US" baseline="0" dirty="0" smtClean="0"/>
              <a:t> that the single gap between V and Y in the table can’t have X in it as that is under B, so it must be W!</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18</a:t>
            </a:fld>
            <a:endParaRPr lang="en-US"/>
          </a:p>
        </p:txBody>
      </p:sp>
    </p:spTree>
    <p:extLst>
      <p:ext uri="{BB962C8B-B14F-4D97-AF65-F5344CB8AC3E}">
        <p14:creationId xmlns:p14="http://schemas.microsoft.com/office/powerpoint/2010/main" val="978002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SUBMARINE</a:t>
            </a:r>
            <a:r>
              <a:rPr lang="en-US" baseline="0" dirty="0" smtClean="0"/>
              <a:t> </a:t>
            </a:r>
            <a:r>
              <a:rPr lang="en-US" dirty="0" smtClean="0"/>
              <a:t>WILL PICK UP THE AGENT ON _RI_AY? It must be FRIDAY! So now we can complete our</a:t>
            </a:r>
            <a:r>
              <a:rPr lang="en-US" baseline="0" dirty="0" smtClean="0"/>
              <a:t> table and crack any other messages encrypted with the same cipher.</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19</a:t>
            </a:fld>
            <a:endParaRPr lang="en-US"/>
          </a:p>
        </p:txBody>
      </p:sp>
    </p:spTree>
    <p:extLst>
      <p:ext uri="{BB962C8B-B14F-4D97-AF65-F5344CB8AC3E}">
        <p14:creationId xmlns:p14="http://schemas.microsoft.com/office/powerpoint/2010/main" val="1467373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SUBMARINE</a:t>
            </a:r>
            <a:r>
              <a:rPr lang="en-US" baseline="0" dirty="0" smtClean="0"/>
              <a:t> </a:t>
            </a:r>
            <a:r>
              <a:rPr lang="en-US" dirty="0" smtClean="0"/>
              <a:t>WILL PICK UP THE AGENT ON _RI_AY? It must be FRIDAY! So now we can complete our</a:t>
            </a:r>
            <a:r>
              <a:rPr lang="en-US" baseline="0" dirty="0" smtClean="0"/>
              <a:t> table and crack any </a:t>
            </a:r>
            <a:r>
              <a:rPr lang="en-US" baseline="0" smtClean="0"/>
              <a:t>other messages encrypted with the same cipher.</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20</a:t>
            </a:fld>
            <a:endParaRPr lang="en-US"/>
          </a:p>
        </p:txBody>
      </p:sp>
    </p:spTree>
    <p:extLst>
      <p:ext uri="{BB962C8B-B14F-4D97-AF65-F5344CB8AC3E}">
        <p14:creationId xmlns:p14="http://schemas.microsoft.com/office/powerpoint/2010/main" val="901763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keyword</a:t>
            </a:r>
            <a:r>
              <a:rPr lang="en-US" baseline="0" dirty="0" smtClean="0"/>
              <a:t> here is </a:t>
            </a:r>
            <a:r>
              <a:rPr lang="en-US" baseline="0" dirty="0" smtClean="0"/>
              <a:t>EXAMPLE. Note that for keyword substitution and column transposition ciphers we omit repeated letters from the keyword to avoid ambiguity, so here we have omitted the second E. In </a:t>
            </a:r>
            <a:r>
              <a:rPr lang="en-US" baseline="0" dirty="0" err="1" smtClean="0"/>
              <a:t>Vigenere</a:t>
            </a:r>
            <a:r>
              <a:rPr lang="en-US" baseline="0" dirty="0" smtClean="0"/>
              <a:t> ciphers this is not necessary. See the Beginner’s Guide to Codebreaking notes for more details.</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4</a:t>
            </a:fld>
            <a:endParaRPr lang="en-US"/>
          </a:p>
        </p:txBody>
      </p:sp>
    </p:spTree>
    <p:extLst>
      <p:ext uri="{BB962C8B-B14F-4D97-AF65-F5344CB8AC3E}">
        <p14:creationId xmlns:p14="http://schemas.microsoft.com/office/powerpoint/2010/main" val="16882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Do an example with the group. Let them choose the keyword </a:t>
            </a:r>
            <a:r>
              <a:rPr lang="mr-IN" dirty="0" smtClean="0"/>
              <a:t>–</a:t>
            </a:r>
            <a:r>
              <a:rPr lang="en-US" dirty="0" smtClean="0"/>
              <a:t> best to be around 7 letters long without repeats, but if there is a repeat miss it</a:t>
            </a:r>
            <a:r>
              <a:rPr lang="en-US" baseline="0" dirty="0" smtClean="0"/>
              <a:t> out the second time it appears etc. If the keyword was Example then the cipher alphabet would be E X A M P L N O Q R S T U V W Y Z B C D F G H I J K</a:t>
            </a:r>
            <a:endParaRPr lang="en-US" dirty="0" smtClean="0"/>
          </a:p>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5</a:t>
            </a:fld>
            <a:endParaRPr lang="en-US"/>
          </a:p>
        </p:txBody>
      </p:sp>
    </p:spTree>
    <p:extLst>
      <p:ext uri="{BB962C8B-B14F-4D97-AF65-F5344CB8AC3E}">
        <p14:creationId xmlns:p14="http://schemas.microsoft.com/office/powerpoint/2010/main" val="1458976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think </a:t>
            </a:r>
            <a:r>
              <a:rPr lang="en-US" dirty="0" smtClean="0"/>
              <a:t>like a crossword addict! Five letter word, something about </a:t>
            </a:r>
            <a:r>
              <a:rPr lang="en-US" dirty="0" err="1" smtClean="0"/>
              <a:t>spycraft</a:t>
            </a:r>
            <a:r>
              <a:rPr lang="en-US" dirty="0" smtClean="0"/>
              <a:t>,</a:t>
            </a:r>
            <a:r>
              <a:rPr lang="en-US" baseline="0" dirty="0" smtClean="0"/>
              <a:t> A_ENT. It has to be </a:t>
            </a:r>
            <a:r>
              <a:rPr lang="en-US" baseline="0" dirty="0" smtClean="0"/>
              <a:t>agent.</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11</a:t>
            </a:fld>
            <a:endParaRPr lang="en-US"/>
          </a:p>
        </p:txBody>
      </p:sp>
    </p:spTree>
    <p:extLst>
      <p:ext uri="{BB962C8B-B14F-4D97-AF65-F5344CB8AC3E}">
        <p14:creationId xmlns:p14="http://schemas.microsoft.com/office/powerpoint/2010/main" val="1126961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12</a:t>
            </a:fld>
            <a:endParaRPr lang="en-US"/>
          </a:p>
        </p:txBody>
      </p:sp>
    </p:spTree>
    <p:extLst>
      <p:ext uri="{BB962C8B-B14F-4D97-AF65-F5344CB8AC3E}">
        <p14:creationId xmlns:p14="http://schemas.microsoft.com/office/powerpoint/2010/main" val="1661243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way the cipher</a:t>
            </a:r>
            <a:r>
              <a:rPr lang="en-US" baseline="0" dirty="0" smtClean="0"/>
              <a:t> works we should have RST in the three blanks between Q and U.</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13</a:t>
            </a:fld>
            <a:endParaRPr lang="en-US"/>
          </a:p>
        </p:txBody>
      </p:sp>
    </p:spTree>
    <p:extLst>
      <p:ext uri="{BB962C8B-B14F-4D97-AF65-F5344CB8AC3E}">
        <p14:creationId xmlns:p14="http://schemas.microsoft.com/office/powerpoint/2010/main" val="1008426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way the cipher</a:t>
            </a:r>
            <a:r>
              <a:rPr lang="en-US" baseline="0" dirty="0" smtClean="0"/>
              <a:t> works we should have RST in the three blanks between Q and </a:t>
            </a:r>
            <a:r>
              <a:rPr lang="en-US" baseline="0" dirty="0" smtClean="0"/>
              <a:t>U.</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14</a:t>
            </a:fld>
            <a:endParaRPr lang="en-US"/>
          </a:p>
        </p:txBody>
      </p:sp>
    </p:spTree>
    <p:extLst>
      <p:ext uri="{BB962C8B-B14F-4D97-AF65-F5344CB8AC3E}">
        <p14:creationId xmlns:p14="http://schemas.microsoft.com/office/powerpoint/2010/main" val="1624891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SUBMARINE</a:t>
            </a:r>
            <a:r>
              <a:rPr lang="en-US" baseline="0" dirty="0" smtClean="0"/>
              <a:t> </a:t>
            </a:r>
            <a:r>
              <a:rPr lang="en-US" dirty="0" smtClean="0"/>
              <a:t>_ILL? Maybe H</a:t>
            </a:r>
            <a:r>
              <a:rPr lang="en-US" baseline="0" dirty="0" smtClean="0"/>
              <a:t> stands for W? In which case G must go in the gap between F and H so G stands for V.</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15</a:t>
            </a:fld>
            <a:endParaRPr lang="en-US"/>
          </a:p>
        </p:txBody>
      </p:sp>
    </p:spTree>
    <p:extLst>
      <p:ext uri="{BB962C8B-B14F-4D97-AF65-F5344CB8AC3E}">
        <p14:creationId xmlns:p14="http://schemas.microsoft.com/office/powerpoint/2010/main" val="1100235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SUBMARINE</a:t>
            </a:r>
            <a:r>
              <a:rPr lang="en-US" baseline="0" dirty="0" smtClean="0"/>
              <a:t> </a:t>
            </a:r>
            <a:r>
              <a:rPr lang="en-US" dirty="0" smtClean="0"/>
              <a:t>WILL _</a:t>
            </a:r>
            <a:r>
              <a:rPr lang="en-US" dirty="0" err="1" smtClean="0"/>
              <a:t>i</a:t>
            </a:r>
            <a:r>
              <a:rPr lang="en-US" dirty="0" smtClean="0"/>
              <a:t>__ U_ THE AGENT? What do submarines do to agents? Drop</a:t>
            </a:r>
            <a:r>
              <a:rPr lang="en-US" baseline="0" dirty="0" smtClean="0"/>
              <a:t> them off and pick them up! So YQAS =PICK?</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16</a:t>
            </a:fld>
            <a:endParaRPr lang="en-US"/>
          </a:p>
        </p:txBody>
      </p:sp>
    </p:spTree>
    <p:extLst>
      <p:ext uri="{BB962C8B-B14F-4D97-AF65-F5344CB8AC3E}">
        <p14:creationId xmlns:p14="http://schemas.microsoft.com/office/powerpoint/2010/main" val="319006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318309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7634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753494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4600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637953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3FD640-4BFE-3544-A704-D584E021D10C}"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853453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3FD640-4BFE-3544-A704-D584E021D10C}" type="datetimeFigureOut">
              <a:rPr lang="en-US" smtClean="0"/>
              <a:t>10/4/16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739901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3FD640-4BFE-3544-A704-D584E021D10C}" type="datetimeFigureOut">
              <a:rPr lang="en-US" smtClean="0"/>
              <a:t>10/4/16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41538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FD640-4BFE-3544-A704-D584E021D10C}" type="datetimeFigureOut">
              <a:rPr lang="en-US" smtClean="0"/>
              <a:t>10/4/16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786266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3FD640-4BFE-3544-A704-D584E021D10C}"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313630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3FD640-4BFE-3544-A704-D584E021D10C}"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0622753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3FD640-4BFE-3544-A704-D584E021D10C}" type="datetimeFigureOut">
              <a:rPr lang="en-US" smtClean="0"/>
              <a:t>10/4/16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8FDB0-28AA-8544-90CC-28EAE0CD9A9F}" type="slidenum">
              <a:rPr lang="en-US" smtClean="0"/>
              <a:t>‹#›</a:t>
            </a:fld>
            <a:endParaRPr lang="en-US"/>
          </a:p>
        </p:txBody>
      </p:sp>
    </p:spTree>
    <p:extLst>
      <p:ext uri="{BB962C8B-B14F-4D97-AF65-F5344CB8AC3E}">
        <p14:creationId xmlns:p14="http://schemas.microsoft.com/office/powerpoint/2010/main" val="280864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National Cipher Challenge</a:t>
            </a:r>
            <a:endParaRPr lang="en-US" dirty="0"/>
          </a:p>
        </p:txBody>
      </p:sp>
      <p:sp>
        <p:nvSpPr>
          <p:cNvPr id="3" name="Subtitle 2"/>
          <p:cNvSpPr>
            <a:spLocks noGrp="1"/>
          </p:cNvSpPr>
          <p:nvPr>
            <p:ph type="subTitle" idx="1"/>
          </p:nvPr>
        </p:nvSpPr>
        <p:spPr/>
        <p:txBody>
          <a:bodyPr>
            <a:normAutofit/>
          </a:bodyPr>
          <a:lstStyle/>
          <a:p>
            <a:r>
              <a:rPr lang="en-US" sz="3600" dirty="0" smtClean="0"/>
              <a:t>A beginner’s guide to codes and ciphers</a:t>
            </a:r>
          </a:p>
          <a:p>
            <a:r>
              <a:rPr lang="en-US" sz="3600" dirty="0" smtClean="0"/>
              <a:t>Part </a:t>
            </a:r>
            <a:r>
              <a:rPr lang="en-US" sz="3600" dirty="0"/>
              <a:t>5</a:t>
            </a:r>
            <a:r>
              <a:rPr lang="en-US" sz="3600" dirty="0" smtClean="0"/>
              <a:t>, the keyword cipher</a:t>
            </a:r>
            <a:endParaRPr lang="en-US" sz="3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9940" y="138913"/>
            <a:ext cx="3888059" cy="983450"/>
          </a:xfrm>
          <a:prstGeom prst="rect">
            <a:avLst/>
          </a:prstGeom>
        </p:spPr>
      </p:pic>
    </p:spTree>
    <p:extLst>
      <p:ext uri="{BB962C8B-B14F-4D97-AF65-F5344CB8AC3E}">
        <p14:creationId xmlns:p14="http://schemas.microsoft.com/office/powerpoint/2010/main" val="4483884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Submarine hunter</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768463181"/>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1"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I    I   U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 ENT  N  RI A</a:t>
            </a:r>
            <a:r>
              <a:rPr lang="en-US" sz="4000" dirty="0" smtClean="0">
                <a:latin typeface="Telegram-HPLHS" charset="0"/>
                <a:ea typeface="Telegram-HPLHS" charset="0"/>
                <a:cs typeface="Telegram-HPLHS" charset="0"/>
              </a:rPr>
              <a:t> </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1327736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This is looking good!</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02540445"/>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1"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I    I   U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 ENT  N  RI A</a:t>
            </a:r>
            <a:r>
              <a:rPr lang="en-US" sz="4000" dirty="0" smtClean="0">
                <a:latin typeface="Telegram-HPLHS" charset="0"/>
                <a:ea typeface="Telegram-HPLHS" charset="0"/>
                <a:cs typeface="Telegram-HPLHS" charset="0"/>
              </a:rPr>
              <a:t> </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1332614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This is looking better than good!</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117501155"/>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N</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I    I   U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AGENT  N  RI A</a:t>
            </a:r>
            <a:r>
              <a:rPr lang="en-US" sz="4000" dirty="0" smtClean="0">
                <a:latin typeface="Telegram-HPLHS" charset="0"/>
                <a:ea typeface="Telegram-HPLHS" charset="0"/>
                <a:cs typeface="Telegram-HPLHS" charset="0"/>
              </a:rPr>
              <a:t> </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1518044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This is looking excellent!</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78243985"/>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N</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R</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S</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dirty="0" smtClean="0">
                          <a:solidFill>
                            <a:schemeClr val="tx1"/>
                          </a:solidFill>
                          <a:effectLst/>
                          <a:latin typeface="Calibri" charset="0"/>
                        </a:rPr>
                        <a:t>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I    I   U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AGENT  N  RI A</a:t>
            </a:r>
            <a:r>
              <a:rPr lang="en-US" sz="4000" dirty="0" smtClean="0">
                <a:latin typeface="Telegram-HPLHS" charset="0"/>
                <a:ea typeface="Telegram-HPLHS" charset="0"/>
                <a:cs typeface="Telegram-HPLHS" charset="0"/>
              </a:rPr>
              <a:t> </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214080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Wow we are good at this!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5101346"/>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N</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R</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S</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dirty="0" smtClean="0">
                          <a:solidFill>
                            <a:schemeClr val="tx1"/>
                          </a:solidFill>
                          <a:effectLst/>
                          <a:latin typeface="Calibri" charset="0"/>
                        </a:rPr>
                        <a:t>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ILL  I K U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AGENT  N  RI A</a:t>
            </a:r>
            <a:r>
              <a:rPr lang="en-US" sz="4000" dirty="0" smtClean="0">
                <a:latin typeface="Telegram-HPLHS" charset="0"/>
                <a:ea typeface="Telegram-HPLHS" charset="0"/>
                <a:cs typeface="Telegram-HPLHS" charset="0"/>
              </a:rPr>
              <a:t> </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1854213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This agent is as good as caught!</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30368639"/>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N</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R</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S</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smtClean="0">
                          <a:solidFill>
                            <a:schemeClr val="tx1"/>
                          </a:solidFill>
                          <a:effectLst/>
                          <a:latin typeface="Calibri" charset="0"/>
                        </a:rPr>
                        <a:t>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G</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H</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ILL  I K U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AGENT  N  RI A</a:t>
            </a:r>
            <a:r>
              <a:rPr lang="en-US" sz="4000" dirty="0" smtClean="0">
                <a:latin typeface="Telegram-HPLHS" charset="0"/>
                <a:ea typeface="Telegram-HPLHS" charset="0"/>
                <a:cs typeface="Telegram-HPLHS" charset="0"/>
              </a:rPr>
              <a:t> </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559711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Hmm, getting trickier now!</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06077155"/>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N</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R</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S</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smtClean="0">
                          <a:solidFill>
                            <a:schemeClr val="tx1"/>
                          </a:solidFill>
                          <a:effectLst/>
                          <a:latin typeface="Calibri" charset="0"/>
                        </a:rPr>
                        <a:t>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G</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H</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WILL  I K U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AGENT  N  RI A</a:t>
            </a:r>
            <a:r>
              <a:rPr lang="en-US" sz="4000" dirty="0" smtClean="0">
                <a:latin typeface="Telegram-HPLHS" charset="0"/>
                <a:ea typeface="Telegram-HPLHS" charset="0"/>
                <a:cs typeface="Telegram-HPLHS" charset="0"/>
              </a:rPr>
              <a:t> </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2062277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Ah that’s better!</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683991565"/>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N</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R</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S</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dirty="0" smtClean="0">
                          <a:solidFill>
                            <a:schemeClr val="tx1"/>
                          </a:solidFill>
                          <a:effectLst/>
                          <a:latin typeface="Calibri" charset="0"/>
                        </a:rPr>
                        <a:t>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Y</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G</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H</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WILL PICK UP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AGENT  N  RI A</a:t>
            </a:r>
            <a:r>
              <a:rPr lang="en-US" sz="4000" dirty="0" smtClean="0">
                <a:latin typeface="Telegram-HPLHS" charset="0"/>
                <a:ea typeface="Telegram-HPLHS" charset="0"/>
                <a:cs typeface="Telegram-HPLHS" charset="0"/>
              </a:rPr>
              <a:t> </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1574683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Got you now!</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28684010"/>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N</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R</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S</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dirty="0" smtClean="0">
                          <a:solidFill>
                            <a:schemeClr val="tx1"/>
                          </a:solidFill>
                          <a:effectLst/>
                          <a:latin typeface="Calibri" charset="0"/>
                        </a:rPr>
                        <a:t>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W</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Y</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G</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H</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rgbClr val="FF0000"/>
                        </a:solidFill>
                        <a:effectLst/>
                        <a:latin typeface="Calibri" charset="0"/>
                      </a:endParaRPr>
                    </a:p>
                  </a:txBody>
                  <a:tcPr marL="12700" marR="12700" marT="12700" marB="0" anchor="b"/>
                </a:tc>
                <a:tc>
                  <a:txBody>
                    <a:bodyPr/>
                    <a:lstStyle/>
                    <a:p>
                      <a:pPr algn="ctr"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fontAlgn="b"/>
                      <a:endParaRPr lang="sk-SK" sz="2400" b="0" i="0" u="none" strike="noStrike" dirty="0">
                        <a:solidFill>
                          <a:srgbClr val="FF0000"/>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WILL PICK UP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AGENT ON  RI A</a:t>
            </a:r>
            <a:r>
              <a:rPr lang="en-US" sz="4000" dirty="0" smtClean="0">
                <a:latin typeface="Telegram-HPLHS" charset="0"/>
                <a:ea typeface="Telegram-HPLHS" charset="0"/>
                <a:cs typeface="Telegram-HPLHS" charset="0"/>
              </a:rPr>
              <a:t> </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1416754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 the bag!</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956115179"/>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M</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L</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N</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R</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S</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dirty="0" smtClean="0">
                          <a:solidFill>
                            <a:schemeClr val="tx1"/>
                          </a:solidFill>
                          <a:effectLst/>
                          <a:latin typeface="Calibri" charset="0"/>
                        </a:rPr>
                        <a:t>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W</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Y</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G</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H</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J</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WILL PICK UP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AGENT ON FRIDAY</a:t>
            </a:r>
            <a:endParaRPr lang="en-US" sz="4000" dirty="0">
              <a:solidFill>
                <a:srgbClr val="FF0000"/>
              </a:solidFill>
              <a:latin typeface="Telegram-HPLHS" charset="0"/>
              <a:ea typeface="Telegram-HPLHS" charset="0"/>
              <a:cs typeface="Telegram-HPLHS" charset="0"/>
            </a:endParaRPr>
          </a:p>
        </p:txBody>
      </p:sp>
    </p:spTree>
    <p:extLst>
      <p:ext uri="{BB962C8B-B14F-4D97-AF65-F5344CB8AC3E}">
        <p14:creationId xmlns:p14="http://schemas.microsoft.com/office/powerpoint/2010/main" val="734399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1629"/>
            <a:ext cx="10515600" cy="5890436"/>
          </a:xfrm>
        </p:spPr>
        <p:txBody>
          <a:bodyPr>
            <a:normAutofit/>
          </a:bodyPr>
          <a:lstStyle/>
          <a:p>
            <a:r>
              <a:rPr lang="en-US" dirty="0" smtClean="0"/>
              <a:t>While mathematics can provide some very powerful ciphers, the two we have seen</a:t>
            </a:r>
            <a:r>
              <a:rPr lang="en-US" dirty="0"/>
              <a:t> </a:t>
            </a:r>
            <a:r>
              <a:rPr lang="en-US" dirty="0" smtClean="0"/>
              <a:t>are not very strong. </a:t>
            </a:r>
            <a:br>
              <a:rPr lang="en-US" dirty="0" smtClean="0"/>
            </a:br>
            <a:r>
              <a:rPr lang="en-US" dirty="0"/>
              <a:t/>
            </a:r>
            <a:br>
              <a:rPr lang="en-US" dirty="0"/>
            </a:br>
            <a:r>
              <a:rPr lang="en-US" dirty="0" smtClean="0"/>
              <a:t>The problem is the </a:t>
            </a:r>
            <a:r>
              <a:rPr lang="en-US" dirty="0" err="1" smtClean="0"/>
              <a:t>keyspace</a:t>
            </a:r>
            <a:r>
              <a:rPr lang="en-US" dirty="0" smtClean="0"/>
              <a:t>.</a:t>
            </a:r>
            <a:br>
              <a:rPr lang="en-US" dirty="0" smtClean="0"/>
            </a:br>
            <a:r>
              <a:rPr lang="en-US" dirty="0" smtClean="0"/>
              <a:t/>
            </a:r>
            <a:br>
              <a:rPr lang="en-US" dirty="0" smtClean="0"/>
            </a:br>
            <a:r>
              <a:rPr lang="en-US" dirty="0" smtClean="0"/>
              <a:t>There are only 26 keys for the Caesar shift cipher and only 312 keys for the affine shift.</a:t>
            </a:r>
            <a:endParaRPr lang="en-US" dirty="0"/>
          </a:p>
        </p:txBody>
      </p:sp>
    </p:spTree>
    <p:extLst>
      <p:ext uri="{BB962C8B-B14F-4D97-AF65-F5344CB8AC3E}">
        <p14:creationId xmlns:p14="http://schemas.microsoft.com/office/powerpoint/2010/main" val="7223964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 are the best!</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81487351"/>
              </p:ext>
            </p:extLst>
          </p:nvPr>
        </p:nvGraphicFramePr>
        <p:xfrm>
          <a:off x="838204" y="44343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756136"/>
                <a:gridCol w="861648"/>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M</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L</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N</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R</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S</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dirty="0" smtClean="0">
                          <a:solidFill>
                            <a:schemeClr val="tx1"/>
                          </a:solidFill>
                          <a:effectLst/>
                          <a:latin typeface="Calibri" charset="0"/>
                        </a:rPr>
                        <a:t>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W</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Y</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Z</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G</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H</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I</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J</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K</a:t>
                      </a:r>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2554545"/>
          </a:xfrm>
          <a:prstGeom prst="rect">
            <a:avLst/>
          </a:prstGeom>
        </p:spPr>
        <p:txBody>
          <a:bodyPr wrap="square">
            <a:spAutoFit/>
          </a:bodyPr>
          <a:lstStyle/>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cfxuebqvP</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a:solidFill>
                  <a:srgbClr val="FF0000"/>
                </a:solidFill>
                <a:latin typeface="Telegram-HPLHS" charset="0"/>
                <a:ea typeface="Telegram-HPLHS" charset="0"/>
                <a:cs typeface="Telegram-HPLHS" charset="0"/>
              </a:rPr>
              <a:t>THE </a:t>
            </a:r>
            <a:r>
              <a:rPr lang="en-US" sz="4000" dirty="0" smtClean="0">
                <a:solidFill>
                  <a:srgbClr val="FF0000"/>
                </a:solidFill>
                <a:latin typeface="Telegram-HPLHS" charset="0"/>
                <a:ea typeface="Telegram-HPLHS" charset="0"/>
                <a:cs typeface="Telegram-HPLHS" charset="0"/>
              </a:rPr>
              <a:t>SUBMARINE WILL PICK UP </a:t>
            </a:r>
            <a:endParaRPr lang="en-US" sz="4000" dirty="0">
              <a:solidFill>
                <a:srgbClr val="FF0000"/>
              </a:solidFill>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DOP</a:t>
            </a:r>
            <a:r>
              <a:rPr lang="en-US" sz="4000" dirty="0" smtClean="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enPvD</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AGENT ON FRIDAY</a:t>
            </a:r>
            <a:endParaRPr lang="en-US" sz="4000" dirty="0">
              <a:solidFill>
                <a:srgbClr val="FF0000"/>
              </a:solidFill>
              <a:latin typeface="Telegram-HPLHS" charset="0"/>
              <a:ea typeface="Telegram-HPLHS" charset="0"/>
              <a:cs typeface="Telegram-HPLHS" charset="0"/>
            </a:endParaRPr>
          </a:p>
        </p:txBody>
      </p:sp>
    </p:spTree>
    <p:extLst>
      <p:ext uri="{BB962C8B-B14F-4D97-AF65-F5344CB8AC3E}">
        <p14:creationId xmlns:p14="http://schemas.microsoft.com/office/powerpoint/2010/main" val="15803522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787777" y="-304800"/>
            <a:ext cx="18499825" cy="8667750"/>
          </a:xfrm>
        </p:spPr>
      </p:pic>
      <p:sp>
        <p:nvSpPr>
          <p:cNvPr id="5" name="Rounded Rectangular Callout 4"/>
          <p:cNvSpPr/>
          <p:nvPr/>
        </p:nvSpPr>
        <p:spPr>
          <a:xfrm>
            <a:off x="5543550" y="457200"/>
            <a:ext cx="3371850" cy="1676400"/>
          </a:xfrm>
          <a:prstGeom prst="wedgeRoundRectCallout">
            <a:avLst>
              <a:gd name="adj1" fmla="val -58121"/>
              <a:gd name="adj2" fmla="val 97728"/>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Uh oh!</a:t>
            </a:r>
            <a:endParaRPr lang="en-US" sz="4000" dirty="0"/>
          </a:p>
        </p:txBody>
      </p:sp>
    </p:spTree>
    <p:extLst>
      <p:ext uri="{BB962C8B-B14F-4D97-AF65-F5344CB8AC3E}">
        <p14:creationId xmlns:p14="http://schemas.microsoft.com/office/powerpoint/2010/main" val="183683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long time ago the spies invented a much better system.</a:t>
            </a:r>
            <a:endParaRPr lang="en-US" dirty="0"/>
          </a:p>
        </p:txBody>
      </p:sp>
      <p:sp>
        <p:nvSpPr>
          <p:cNvPr id="3" name="Content Placeholder 2"/>
          <p:cNvSpPr>
            <a:spLocks noGrp="1"/>
          </p:cNvSpPr>
          <p:nvPr>
            <p:ph idx="1"/>
          </p:nvPr>
        </p:nvSpPr>
        <p:spPr>
          <a:xfrm>
            <a:off x="838200" y="1825625"/>
            <a:ext cx="6561667" cy="4744508"/>
          </a:xfrm>
        </p:spPr>
        <p:txBody>
          <a:bodyPr>
            <a:normAutofit lnSpcReduction="10000"/>
          </a:bodyPr>
          <a:lstStyle/>
          <a:p>
            <a:pPr marL="0" indent="0">
              <a:buNone/>
            </a:pPr>
            <a:r>
              <a:rPr lang="en-US" sz="4000" dirty="0" smtClean="0"/>
              <a:t>It had to be:</a:t>
            </a:r>
          </a:p>
          <a:p>
            <a:endParaRPr lang="en-US" sz="4000" dirty="0"/>
          </a:p>
          <a:p>
            <a:r>
              <a:rPr lang="en-US" sz="4000" dirty="0" smtClean="0"/>
              <a:t>Strong </a:t>
            </a:r>
            <a:r>
              <a:rPr lang="mr-IN" sz="4000" dirty="0" smtClean="0"/>
              <a:t>–</a:t>
            </a:r>
            <a:r>
              <a:rPr lang="en-US" sz="4000" dirty="0" smtClean="0"/>
              <a:t> there had to be a lot of different keys.</a:t>
            </a:r>
          </a:p>
          <a:p>
            <a:r>
              <a:rPr lang="en-US" sz="4000" dirty="0" smtClean="0"/>
              <a:t>Memorable </a:t>
            </a:r>
            <a:r>
              <a:rPr lang="en-GB" sz="4000" dirty="0" smtClean="0"/>
              <a:t>and easy to use </a:t>
            </a:r>
            <a:r>
              <a:rPr lang="mr-IN" sz="4000" dirty="0" smtClean="0"/>
              <a:t>–</a:t>
            </a:r>
            <a:r>
              <a:rPr lang="en-GB" sz="4000" dirty="0" smtClean="0"/>
              <a:t> spies work under pressure and they don</a:t>
            </a:r>
            <a:r>
              <a:rPr lang="mr-IN" sz="4000" dirty="0" smtClean="0"/>
              <a:t>’</a:t>
            </a:r>
            <a:r>
              <a:rPr lang="en-GB" sz="4000" dirty="0" smtClean="0"/>
              <a:t>t want to make mistakes.</a:t>
            </a:r>
            <a:endParaRPr lang="en-US" sz="4000" dirty="0"/>
          </a:p>
        </p:txBody>
      </p:sp>
      <p:pic>
        <p:nvPicPr>
          <p:cNvPr id="4" name="Picture 3"/>
          <p:cNvPicPr>
            <a:picLocks noChangeAspect="1"/>
          </p:cNvPicPr>
          <p:nvPr/>
        </p:nvPicPr>
        <p:blipFill>
          <a:blip r:embed="rId2"/>
          <a:stretch>
            <a:fillRect/>
          </a:stretch>
        </p:blipFill>
        <p:spPr>
          <a:xfrm>
            <a:off x="7399867" y="2328334"/>
            <a:ext cx="2540000" cy="2540000"/>
          </a:xfrm>
          <a:prstGeom prst="rect">
            <a:avLst/>
          </a:prstGeom>
        </p:spPr>
      </p:pic>
    </p:spTree>
    <p:extLst>
      <p:ext uri="{BB962C8B-B14F-4D97-AF65-F5344CB8AC3E}">
        <p14:creationId xmlns:p14="http://schemas.microsoft.com/office/powerpoint/2010/main" val="537754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keyword cipher</a:t>
            </a:r>
            <a:endParaRPr lang="en-US" dirty="0"/>
          </a:p>
        </p:txBody>
      </p:sp>
      <p:sp>
        <p:nvSpPr>
          <p:cNvPr id="4" name="TextBox 3"/>
          <p:cNvSpPr txBox="1"/>
          <p:nvPr/>
        </p:nvSpPr>
        <p:spPr>
          <a:xfrm>
            <a:off x="524933" y="1690688"/>
            <a:ext cx="10515599" cy="2862322"/>
          </a:xfrm>
          <a:prstGeom prst="rect">
            <a:avLst/>
          </a:prstGeom>
          <a:noFill/>
        </p:spPr>
        <p:txBody>
          <a:bodyPr wrap="square" rtlCol="0">
            <a:spAutoFit/>
          </a:bodyPr>
          <a:lstStyle/>
          <a:p>
            <a:pPr marL="571500" indent="-571500">
              <a:buFont typeface="Arial" charset="0"/>
              <a:buChar char="•"/>
            </a:pPr>
            <a:r>
              <a:rPr lang="en-US" sz="3600" dirty="0" smtClean="0"/>
              <a:t>The key can be any word or name, or even phrase that you </a:t>
            </a:r>
            <a:r>
              <a:rPr lang="en-US" sz="3600" dirty="0" smtClean="0"/>
              <a:t>choose.</a:t>
            </a:r>
            <a:endParaRPr lang="en-US" sz="3600" dirty="0"/>
          </a:p>
          <a:p>
            <a:pPr marL="571500" indent="-571500">
              <a:buFont typeface="Arial" charset="0"/>
              <a:buChar char="•"/>
            </a:pPr>
            <a:r>
              <a:rPr lang="en-US" sz="3600" dirty="0" smtClean="0"/>
              <a:t>You write it down, missing out repeated </a:t>
            </a:r>
            <a:r>
              <a:rPr lang="en-US" sz="3600" dirty="0" smtClean="0"/>
              <a:t>letters.</a:t>
            </a:r>
            <a:endParaRPr lang="en-US" sz="3600" dirty="0"/>
          </a:p>
          <a:p>
            <a:pPr marL="571500" indent="-571500">
              <a:buFont typeface="Arial" charset="0"/>
              <a:buChar char="•"/>
            </a:pPr>
            <a:r>
              <a:rPr lang="en-US" sz="3600" dirty="0" smtClean="0"/>
              <a:t>Then complete the alphabet in order starting with the first missing </a:t>
            </a:r>
            <a:r>
              <a:rPr lang="en-US" sz="3600" dirty="0" smtClean="0"/>
              <a:t>letter.</a:t>
            </a:r>
            <a:endParaRPr lang="en-US" sz="3600" dirty="0"/>
          </a:p>
        </p:txBody>
      </p:sp>
      <p:graphicFrame>
        <p:nvGraphicFramePr>
          <p:cNvPr id="5" name="Table 4"/>
          <p:cNvGraphicFramePr>
            <a:graphicFrameLocks noGrp="1"/>
          </p:cNvGraphicFramePr>
          <p:nvPr>
            <p:extLst>
              <p:ext uri="{D42A27DB-BD31-4B8C-83A1-F6EECF244321}">
                <p14:modId xmlns:p14="http://schemas.microsoft.com/office/powerpoint/2010/main" val="2076538273"/>
              </p:ext>
            </p:extLst>
          </p:nvPr>
        </p:nvGraphicFramePr>
        <p:xfrm>
          <a:off x="364067" y="4622861"/>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808892"/>
                <a:gridCol w="808892"/>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I</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M</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L</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N</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R</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S</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dirty="0" smtClean="0">
                          <a:solidFill>
                            <a:schemeClr val="tx1"/>
                          </a:solidFill>
                          <a:effectLst/>
                          <a:latin typeface="Calibri" charset="0"/>
                        </a:rPr>
                        <a:t>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rtl="0" fontAlgn="b"/>
                      <a:r>
                        <a:rPr lang="is-IS" sz="2400" b="0" i="0" u="none" strike="noStrike" dirty="0" smtClean="0">
                          <a:solidFill>
                            <a:schemeClr val="tx1"/>
                          </a:solidFill>
                          <a:effectLst/>
                          <a:latin typeface="Calibri" charset="0"/>
                        </a:rPr>
                        <a:t>V</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W</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Y</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sk-SK" sz="2400" b="0" i="0" u="none" strike="noStrike" dirty="0" smtClean="0">
                          <a:solidFill>
                            <a:schemeClr val="tx1"/>
                          </a:solidFill>
                          <a:effectLst/>
                          <a:latin typeface="Calibri" charset="0"/>
                        </a:rPr>
                        <a:t>Z</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C</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en-GB" sz="2400" b="0" i="0" u="none" strike="noStrike" dirty="0" smtClean="0">
                          <a:solidFill>
                            <a:schemeClr val="tx1"/>
                          </a:solidFill>
                          <a:effectLst/>
                          <a:latin typeface="Calibri" charset="0"/>
                        </a:rPr>
                        <a:t>F</a:t>
                      </a:r>
                      <a:endParaRPr lang="ru-RU"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G</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sk-SK" sz="2400" b="0" i="0" u="none" strike="noStrike" dirty="0" smtClean="0">
                          <a:solidFill>
                            <a:schemeClr val="tx1"/>
                          </a:solidFill>
                          <a:effectLst/>
                          <a:latin typeface="Calibri" charset="0"/>
                        </a:rPr>
                        <a:t>H</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I</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sk-SK" sz="2400" b="0" i="0" u="none" strike="noStrike" dirty="0" smtClean="0">
                          <a:solidFill>
                            <a:schemeClr val="tx1"/>
                          </a:solidFill>
                          <a:effectLst/>
                          <a:latin typeface="Calibri" charset="0"/>
                        </a:rPr>
                        <a:t>J</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K</a:t>
                      </a:r>
                      <a:endParaRPr lang="is-IS" sz="2400" b="0" i="0" u="none" strike="noStrike" dirty="0">
                        <a:solidFill>
                          <a:schemeClr val="tx1"/>
                        </a:solidFill>
                        <a:effectLst/>
                        <a:latin typeface="Calibri" charset="0"/>
                      </a:endParaRPr>
                    </a:p>
                  </a:txBody>
                  <a:tcPr marL="12700" marR="12700" marT="12700" marB="0" anchor="b"/>
                </a:tc>
              </a:tr>
            </a:tbl>
          </a:graphicData>
        </a:graphic>
      </p:graphicFrame>
    </p:spTree>
    <p:extLst>
      <p:ext uri="{BB962C8B-B14F-4D97-AF65-F5344CB8AC3E}">
        <p14:creationId xmlns:p14="http://schemas.microsoft.com/office/powerpoint/2010/main" val="1085858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Now we just encrypt the message one letter at a </a:t>
            </a:r>
            <a:r>
              <a:rPr lang="en-US" dirty="0" smtClean="0"/>
              <a:t>time.</a:t>
            </a:r>
            <a:endParaRPr lang="en-US" dirty="0"/>
          </a:p>
        </p:txBody>
      </p:sp>
      <p:sp>
        <p:nvSpPr>
          <p:cNvPr id="3" name="Content Placeholder 2"/>
          <p:cNvSpPr>
            <a:spLocks noGrp="1"/>
          </p:cNvSpPr>
          <p:nvPr>
            <p:ph idx="1"/>
          </p:nvPr>
        </p:nvSpPr>
        <p:spPr/>
        <p:txBody>
          <a:bodyPr>
            <a:normAutofit/>
          </a:bodyPr>
          <a:lstStyle/>
          <a:p>
            <a:pPr marL="0" indent="0">
              <a:buNone/>
            </a:pPr>
            <a:r>
              <a:rPr lang="en-US" sz="4000" dirty="0" smtClean="0">
                <a:solidFill>
                  <a:srgbClr val="FF0000"/>
                </a:solidFill>
                <a:latin typeface="Telegram-HPLHS" charset="0"/>
                <a:ea typeface="Telegram-HPLHS" charset="0"/>
                <a:cs typeface="Telegram-HPLHS" charset="0"/>
              </a:rPr>
              <a:t>The submarine will pick up the agent on Friday</a:t>
            </a:r>
          </a:p>
          <a:p>
            <a:pPr marL="0" indent="0">
              <a:buNone/>
            </a:pPr>
            <a:endParaRPr lang="en-US" sz="4000" dirty="0" smtClean="0">
              <a:latin typeface="Telegram-HPLHS" charset="0"/>
              <a:ea typeface="Telegram-HPLHS" charset="0"/>
              <a:cs typeface="Telegram-HPLHS" charset="0"/>
            </a:endParaRPr>
          </a:p>
          <a:p>
            <a:pPr marL="0" indent="0">
              <a:buNone/>
            </a:pPr>
            <a:r>
              <a:rPr lang="en-US" sz="4000" dirty="0" err="1">
                <a:latin typeface="Telegram-HPLHS" charset="0"/>
                <a:ea typeface="Telegram-HPLHS" charset="0"/>
                <a:cs typeface="Telegram-HPLHS" charset="0"/>
              </a:rPr>
              <a:t>dop</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cfxuebqvp</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fy</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dop</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enpvd</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lbqmej</a:t>
            </a:r>
            <a:endParaRPr lang="en-US" sz="4000" dirty="0" smtClean="0">
              <a:latin typeface="Telegram-HPLHS" charset="0"/>
              <a:ea typeface="Telegram-HPLHS" charset="0"/>
              <a:cs typeface="Telegram-HPLHS" charset="0"/>
            </a:endParaRPr>
          </a:p>
          <a:p>
            <a:pPr marL="0" indent="0">
              <a:buNone/>
            </a:pPr>
            <a:endParaRPr lang="en-US" sz="4000" dirty="0" smtClean="0"/>
          </a:p>
          <a:p>
            <a:pPr marL="0" indent="0">
              <a:buNone/>
            </a:pPr>
            <a:endParaRPr lang="en-US" sz="4000" dirty="0"/>
          </a:p>
        </p:txBody>
      </p:sp>
    </p:spTree>
    <p:extLst>
      <p:ext uri="{BB962C8B-B14F-4D97-AF65-F5344CB8AC3E}">
        <p14:creationId xmlns:p14="http://schemas.microsoft.com/office/powerpoint/2010/main" val="1043919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Leaving the word structure intact like this does weaken the cipher as we saw in the earlier </a:t>
            </a:r>
            <a:r>
              <a:rPr lang="en-US" dirty="0" smtClean="0"/>
              <a:t>lessons.</a:t>
            </a:r>
            <a:endParaRPr lang="en-US" dirty="0"/>
          </a:p>
        </p:txBody>
      </p:sp>
      <p:sp>
        <p:nvSpPr>
          <p:cNvPr id="3" name="Content Placeholder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4000" dirty="0" smtClean="0">
                <a:latin typeface="+mj-lt"/>
              </a:rPr>
              <a:t>We can try guessing that DOP stands for </a:t>
            </a:r>
            <a:r>
              <a:rPr lang="en-US" sz="4000" dirty="0" smtClean="0">
                <a:solidFill>
                  <a:srgbClr val="FF0000"/>
                </a:solidFill>
                <a:latin typeface="+mj-lt"/>
              </a:rPr>
              <a:t>THE</a:t>
            </a:r>
            <a:r>
              <a:rPr lang="en-US" sz="4000" dirty="0" smtClean="0">
                <a:latin typeface="+mj-lt"/>
              </a:rPr>
              <a:t>.</a:t>
            </a:r>
            <a:endParaRPr lang="en-US" sz="4000" dirty="0" smtClean="0">
              <a:latin typeface="+mj-l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4000" dirty="0" smtClean="0"/>
          </a:p>
          <a:p>
            <a:pPr marL="0" indent="0">
              <a:lnSpc>
                <a:spcPct val="100000"/>
              </a:lnSpc>
              <a:spcBef>
                <a:spcPts val="0"/>
              </a:spcBef>
              <a:buNone/>
            </a:pPr>
            <a:r>
              <a:rPr lang="en-US" sz="4000" dirty="0" err="1">
                <a:solidFill>
                  <a:schemeClr val="accent6">
                    <a:lumMod val="75000"/>
                  </a:schemeClr>
                </a:solidFill>
                <a:latin typeface="Telegram-HPLHS" charset="0"/>
                <a:ea typeface="Telegram-HPLHS" charset="0"/>
                <a:cs typeface="Telegram-HPLHS" charset="0"/>
              </a:rPr>
              <a:t>dop</a:t>
            </a:r>
            <a:r>
              <a:rPr lang="en-US" sz="4000" dirty="0">
                <a:solidFill>
                  <a:srgbClr val="FF0000"/>
                </a:solidFill>
                <a:latin typeface="Telegram-HPLHS" charset="0"/>
                <a:ea typeface="Telegram-HPLHS" charset="0"/>
                <a:cs typeface="Telegram-HPLHS" charset="0"/>
              </a:rPr>
              <a:t> </a:t>
            </a:r>
            <a:r>
              <a:rPr lang="en-US" sz="4000" dirty="0" err="1">
                <a:latin typeface="Telegram-HPLHS" charset="0"/>
                <a:ea typeface="Telegram-HPLHS" charset="0"/>
                <a:cs typeface="Telegram-HPLHS" charset="0"/>
              </a:rPr>
              <a:t>cfxuebqvp</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fy</a:t>
            </a:r>
            <a:r>
              <a:rPr lang="en-US" sz="4000" dirty="0">
                <a:latin typeface="Telegram-HPLHS" charset="0"/>
                <a:ea typeface="Telegram-HPLHS" charset="0"/>
                <a:cs typeface="Telegram-HPLHS" charset="0"/>
              </a:rPr>
              <a:t> </a:t>
            </a:r>
            <a:r>
              <a:rPr lang="en-US" sz="4000" dirty="0" err="1">
                <a:solidFill>
                  <a:schemeClr val="accent6">
                    <a:lumMod val="75000"/>
                  </a:schemeClr>
                </a:solidFill>
                <a:latin typeface="Telegram-HPLHS" charset="0"/>
                <a:ea typeface="Telegram-HPLHS" charset="0"/>
                <a:cs typeface="Telegram-HPLHS" charset="0"/>
              </a:rPr>
              <a:t>dop</a:t>
            </a:r>
            <a:r>
              <a:rPr lang="en-US" sz="4000" dirty="0">
                <a:solidFill>
                  <a:srgbClr val="FF0000"/>
                </a:solidFill>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enpvT</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lbqmej</a:t>
            </a:r>
            <a:endParaRPr lang="en-US" sz="4000" dirty="0">
              <a:latin typeface="Telegram-HPLHS" charset="0"/>
              <a:ea typeface="Telegram-HPLHS" charset="0"/>
              <a:cs typeface="Telegram-HPLHS"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3357268"/>
              </p:ext>
            </p:extLst>
          </p:nvPr>
        </p:nvGraphicFramePr>
        <p:xfrm>
          <a:off x="838200" y="4521261"/>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808892"/>
                <a:gridCol w="808892"/>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1"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ru-RU"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r>
            </a:tbl>
          </a:graphicData>
        </a:graphic>
      </p:graphicFrame>
    </p:spTree>
    <p:extLst>
      <p:ext uri="{BB962C8B-B14F-4D97-AF65-F5344CB8AC3E}">
        <p14:creationId xmlns:p14="http://schemas.microsoft.com/office/powerpoint/2010/main" val="859832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that really </a:t>
            </a:r>
            <a:r>
              <a:rPr lang="en-US" dirty="0" err="1" smtClean="0"/>
              <a:t>doesn</a:t>
            </a:r>
            <a:r>
              <a:rPr lang="mr-IN" dirty="0" smtClean="0"/>
              <a:t>’</a:t>
            </a:r>
            <a:r>
              <a:rPr lang="en-US" dirty="0" smtClean="0"/>
              <a:t>t get us very far!</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201500941"/>
              </p:ext>
            </p:extLst>
          </p:nvPr>
        </p:nvGraphicFramePr>
        <p:xfrm>
          <a:off x="838204" y="3132728"/>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808892"/>
                <a:gridCol w="808892"/>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dirty="0" smtClean="0">
                          <a:solidFill>
                            <a:schemeClr val="tx1"/>
                          </a:solidFill>
                          <a:effectLst/>
                          <a:latin typeface="Calibri" charset="0"/>
                        </a:rPr>
                        <a: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1323439"/>
          </a:xfrm>
          <a:prstGeom prst="rect">
            <a:avLst/>
          </a:prstGeom>
        </p:spPr>
        <p:txBody>
          <a:bodyPr wrap="square">
            <a:spAutoFit/>
          </a:bodyPr>
          <a:lstStyle/>
          <a:p>
            <a:r>
              <a:rPr lang="en-US" sz="4000" dirty="0" smtClean="0">
                <a:solidFill>
                  <a:srgbClr val="FF0000"/>
                </a:solidFill>
                <a:latin typeface="Telegram-HPLHS" charset="0"/>
                <a:ea typeface="Telegram-HPLHS" charset="0"/>
                <a:cs typeface="Telegram-HPLHS" charset="0"/>
              </a:rPr>
              <a:t>THE </a:t>
            </a:r>
            <a:r>
              <a:rPr lang="en-US" sz="4000" dirty="0" err="1" smtClean="0">
                <a:latin typeface="Telegram-HPLHS" charset="0"/>
                <a:ea typeface="Telegram-HPLHS" charset="0"/>
                <a:cs typeface="Telegram-HPLHS" charset="0"/>
              </a:rPr>
              <a:t>cfxuebqv</a:t>
            </a:r>
            <a:r>
              <a:rPr lang="en-US" sz="4000" dirty="0" err="1" smtClean="0">
                <a:solidFill>
                  <a:srgbClr val="FF0000"/>
                </a:solidFill>
                <a:latin typeface="Telegram-HPLHS" charset="0"/>
                <a:ea typeface="Telegram-HPLHS" charset="0"/>
                <a:cs typeface="Telegram-HPLHS" charset="0"/>
              </a:rPr>
              <a:t>E</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fy</a:t>
            </a:r>
            <a:r>
              <a:rPr lang="en-US" sz="4000" dirty="0">
                <a:latin typeface="Telegram-HPLHS" charset="0"/>
                <a:ea typeface="Telegram-HPLHS" charset="0"/>
                <a:cs typeface="Telegram-HPLHS" charset="0"/>
              </a:rPr>
              <a:t> </a:t>
            </a:r>
            <a:r>
              <a:rPr lang="en-US" sz="4000" dirty="0" smtClean="0">
                <a:solidFill>
                  <a:srgbClr val="FF0000"/>
                </a:solidFill>
                <a:latin typeface="Telegram-HPLHS" charset="0"/>
                <a:ea typeface="Telegram-HPLHS" charset="0"/>
                <a:cs typeface="Telegram-HPLHS" charset="0"/>
              </a:rPr>
              <a:t>THE </a:t>
            </a:r>
            <a:r>
              <a:rPr lang="en-US" sz="4000" dirty="0" err="1" smtClean="0">
                <a:latin typeface="Telegram-HPLHS" charset="0"/>
                <a:ea typeface="Telegram-HPLHS" charset="0"/>
                <a:cs typeface="Telegram-HPLHS" charset="0"/>
              </a:rPr>
              <a:t>en</a:t>
            </a:r>
            <a:r>
              <a:rPr lang="en-US" sz="4000" dirty="0" err="1" smtClean="0">
                <a:solidFill>
                  <a:srgbClr val="FF0000"/>
                </a:solidFill>
                <a:latin typeface="Telegram-HPLHS" charset="0"/>
                <a:ea typeface="Telegram-HPLHS" charset="0"/>
                <a:cs typeface="Telegram-HPLHS" charset="0"/>
              </a:rPr>
              <a:t>E</a:t>
            </a:r>
            <a:r>
              <a:rPr lang="en-US" sz="4000" dirty="0" err="1" smtClean="0">
                <a:latin typeface="Telegram-HPLHS" charset="0"/>
                <a:ea typeface="Telegram-HPLHS" charset="0"/>
                <a:cs typeface="Telegram-HPLHS" charset="0"/>
              </a:rPr>
              <a:t>v</a:t>
            </a:r>
            <a:r>
              <a:rPr lang="en-US" sz="4000" dirty="0" err="1" smtClean="0">
                <a:solidFill>
                  <a:srgbClr val="FF0000"/>
                </a:solidFill>
                <a:latin typeface="Telegram-HPLHS" charset="0"/>
                <a:ea typeface="Telegram-HPLHS" charset="0"/>
                <a:cs typeface="Telegram-HPLHS" charset="0"/>
              </a:rPr>
              <a:t>T</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lbqmej</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1219128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CRIB can be enormous </a:t>
            </a:r>
            <a:r>
              <a:rPr lang="en-GB" dirty="0" smtClean="0"/>
              <a:t>help.</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496225237"/>
              </p:ext>
            </p:extLst>
          </p:nvPr>
        </p:nvGraphicFramePr>
        <p:xfrm>
          <a:off x="838204" y="3132728"/>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808892"/>
                <a:gridCol w="808892"/>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cs-CZ" sz="2400" b="0" i="0" u="none" strike="noStrike" dirty="0" smtClean="0">
                          <a:solidFill>
                            <a:schemeClr val="tx1"/>
                          </a:solidFill>
                          <a:effectLst/>
                          <a:latin typeface="Calibri" charset="0"/>
                        </a:rPr>
                        <a:t>?</a:t>
                      </a:r>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r>
                        <a:rPr lang="is-IS" sz="2400" b="0" i="0" u="none" strike="noStrike" dirty="0" smtClean="0">
                          <a:solidFill>
                            <a:schemeClr val="tx1"/>
                          </a:solidFill>
                          <a:effectLst/>
                          <a:latin typeface="Calibri" charset="0"/>
                        </a:rPr>
                        <a:t>?</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a:t>
                      </a:r>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1323439"/>
          </a:xfrm>
          <a:prstGeom prst="rect">
            <a:avLst/>
          </a:prstGeom>
        </p:spPr>
        <p:txBody>
          <a:bodyPr wrap="square">
            <a:spAutoFit/>
          </a:bodyPr>
          <a:lstStyle/>
          <a:p>
            <a:r>
              <a:rPr lang="en-US" sz="4000" dirty="0" smtClean="0">
                <a:solidFill>
                  <a:srgbClr val="FF0000"/>
                </a:solidFill>
                <a:latin typeface="Telegram-HPLHS" charset="0"/>
                <a:ea typeface="Telegram-HPLHS" charset="0"/>
                <a:cs typeface="Telegram-HPLHS" charset="0"/>
              </a:rPr>
              <a:t>THE </a:t>
            </a:r>
            <a:r>
              <a:rPr lang="en-US" sz="4000" dirty="0" err="1" smtClean="0">
                <a:latin typeface="Telegram-HPLHS" charset="0"/>
                <a:ea typeface="Telegram-HPLHS" charset="0"/>
                <a:cs typeface="Telegram-HPLHS" charset="0"/>
              </a:rPr>
              <a:t>cfxuebqv</a:t>
            </a:r>
            <a:r>
              <a:rPr lang="en-US" sz="4000" dirty="0" err="1" smtClean="0">
                <a:solidFill>
                  <a:srgbClr val="FF0000"/>
                </a:solidFill>
                <a:latin typeface="Telegram-HPLHS" charset="0"/>
                <a:ea typeface="Telegram-HPLHS" charset="0"/>
                <a:cs typeface="Telegram-HPLHS" charset="0"/>
              </a:rPr>
              <a:t>E</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fy</a:t>
            </a:r>
            <a:r>
              <a:rPr lang="en-US" sz="4000" dirty="0">
                <a:latin typeface="Telegram-HPLHS" charset="0"/>
                <a:ea typeface="Telegram-HPLHS" charset="0"/>
                <a:cs typeface="Telegram-HPLHS" charset="0"/>
              </a:rPr>
              <a:t> </a:t>
            </a:r>
            <a:r>
              <a:rPr lang="en-US" sz="4000" dirty="0" smtClean="0">
                <a:solidFill>
                  <a:srgbClr val="FF0000"/>
                </a:solidFill>
                <a:latin typeface="Telegram-HPLHS" charset="0"/>
                <a:ea typeface="Telegram-HPLHS" charset="0"/>
                <a:cs typeface="Telegram-HPLHS" charset="0"/>
              </a:rPr>
              <a:t>THE </a:t>
            </a:r>
            <a:r>
              <a:rPr lang="en-US" sz="4000" dirty="0" err="1" smtClean="0">
                <a:latin typeface="Telegram-HPLHS" charset="0"/>
                <a:ea typeface="Telegram-HPLHS" charset="0"/>
                <a:cs typeface="Telegram-HPLHS" charset="0"/>
              </a:rPr>
              <a:t>en</a:t>
            </a:r>
            <a:r>
              <a:rPr lang="en-US" sz="4000" dirty="0" err="1" smtClean="0">
                <a:solidFill>
                  <a:srgbClr val="FF0000"/>
                </a:solidFill>
                <a:latin typeface="Telegram-HPLHS" charset="0"/>
                <a:ea typeface="Telegram-HPLHS" charset="0"/>
                <a:cs typeface="Telegram-HPLHS" charset="0"/>
              </a:rPr>
              <a:t>E</a:t>
            </a:r>
            <a:r>
              <a:rPr lang="en-US" sz="4000" dirty="0" err="1" smtClean="0">
                <a:latin typeface="Telegram-HPLHS" charset="0"/>
                <a:ea typeface="Telegram-HPLHS" charset="0"/>
                <a:cs typeface="Telegram-HPLHS" charset="0"/>
              </a:rPr>
              <a:t>v</a:t>
            </a:r>
            <a:r>
              <a:rPr lang="en-US" sz="4000" dirty="0" err="1" smtClean="0">
                <a:solidFill>
                  <a:srgbClr val="FF0000"/>
                </a:solidFill>
                <a:latin typeface="Telegram-HPLHS" charset="0"/>
                <a:ea typeface="Telegram-HPLHS" charset="0"/>
                <a:cs typeface="Telegram-HPLHS" charset="0"/>
              </a:rPr>
              <a:t>T</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lbqmej</a:t>
            </a:r>
            <a:endParaRPr lang="en-US" sz="4000" dirty="0">
              <a:latin typeface="Telegram-HPLHS" charset="0"/>
              <a:ea typeface="Telegram-HPLHS" charset="0"/>
              <a:cs typeface="Telegram-HPLHS" charset="0"/>
            </a:endParaRPr>
          </a:p>
        </p:txBody>
      </p:sp>
      <p:sp>
        <p:nvSpPr>
          <p:cNvPr id="3" name="Rectangle 2"/>
          <p:cNvSpPr/>
          <p:nvPr/>
        </p:nvSpPr>
        <p:spPr>
          <a:xfrm>
            <a:off x="838200" y="5002369"/>
            <a:ext cx="10229850" cy="1323439"/>
          </a:xfrm>
          <a:prstGeom prst="rect">
            <a:avLst/>
          </a:prstGeom>
        </p:spPr>
        <p:txBody>
          <a:bodyPr wrap="square">
            <a:spAutoFit/>
          </a:bodyPr>
          <a:lstStyle/>
          <a:p>
            <a:r>
              <a:rPr lang="en-US" sz="4000" dirty="0" smtClean="0">
                <a:latin typeface="+mj-lt"/>
                <a:ea typeface="Calibri" charset="0"/>
                <a:cs typeface="Calibri" charset="0"/>
              </a:rPr>
              <a:t>If we are expecting a message about a submarine for example we might look for </a:t>
            </a:r>
            <a:r>
              <a:rPr lang="en-US" sz="4000" dirty="0" smtClean="0">
                <a:latin typeface="+mj-lt"/>
                <a:ea typeface="Calibri" charset="0"/>
                <a:cs typeface="Calibri" charset="0"/>
              </a:rPr>
              <a:t>that.</a:t>
            </a:r>
            <a:endParaRPr lang="en-US" sz="4000" dirty="0">
              <a:latin typeface="+mj-lt"/>
              <a:ea typeface="Calibri" charset="0"/>
              <a:cs typeface="Calibri" charset="0"/>
            </a:endParaRPr>
          </a:p>
        </p:txBody>
      </p:sp>
    </p:spTree>
    <p:extLst>
      <p:ext uri="{BB962C8B-B14F-4D97-AF65-F5344CB8AC3E}">
        <p14:creationId xmlns:p14="http://schemas.microsoft.com/office/powerpoint/2010/main" val="1524570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Submarine hunter</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738655965"/>
              </p:ext>
            </p:extLst>
          </p:nvPr>
        </p:nvGraphicFramePr>
        <p:xfrm>
          <a:off x="838204" y="4091433"/>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808892"/>
                <a:gridCol w="808892"/>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GB" sz="2400" b="0" i="0" u="none" strike="noStrike" dirty="0" smtClean="0">
                          <a:solidFill>
                            <a:schemeClr val="tx1"/>
                          </a:solidFill>
                          <a:effectLst/>
                          <a:latin typeface="Calibri" charset="0"/>
                        </a:rPr>
                        <a:t>X</a:t>
                      </a:r>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P</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1"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O</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Q</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Calibri" charset="0"/>
                        </a:rPr>
                        <a:t>U</a:t>
                      </a:r>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fontAlgn="b"/>
                      <a:r>
                        <a:rPr lang="en-US" sz="2400" b="0" i="0" u="none" strike="noStrike" dirty="0" smtClean="0">
                          <a:solidFill>
                            <a:schemeClr val="tx1"/>
                          </a:solidFill>
                          <a:effectLst/>
                          <a:latin typeface="Calibri" charset="0"/>
                        </a:rPr>
                        <a:t>V</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B</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r>
                        <a:rPr lang="sk-SK" sz="2400" b="0" i="0" u="none" strike="noStrike" dirty="0" smtClean="0">
                          <a:solidFill>
                            <a:schemeClr val="tx1"/>
                          </a:solidFill>
                          <a:effectLst/>
                          <a:latin typeface="Calibri" charset="0"/>
                        </a:rPr>
                        <a:t>C</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D</a:t>
                      </a:r>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F</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r>
            </a:tbl>
          </a:graphicData>
        </a:graphic>
      </p:graphicFrame>
      <p:sp>
        <p:nvSpPr>
          <p:cNvPr id="5" name="Rectangle 4"/>
          <p:cNvSpPr/>
          <p:nvPr/>
        </p:nvSpPr>
        <p:spPr>
          <a:xfrm>
            <a:off x="1286933" y="1637243"/>
            <a:ext cx="8890000" cy="1938992"/>
          </a:xfrm>
          <a:prstGeom prst="rect">
            <a:avLst/>
          </a:prstGeom>
        </p:spPr>
        <p:txBody>
          <a:bodyPr wrap="square">
            <a:spAutoFit/>
          </a:bodyPr>
          <a:lstStyle/>
          <a:p>
            <a:r>
              <a:rPr lang="en-US" sz="4000" dirty="0" smtClean="0">
                <a:solidFill>
                  <a:srgbClr val="FF0000"/>
                </a:solidFill>
                <a:latin typeface="Telegram-HPLHS" charset="0"/>
                <a:ea typeface="Telegram-HPLHS" charset="0"/>
                <a:cs typeface="Telegram-HPLHS" charset="0"/>
              </a:rPr>
              <a:t>THE </a:t>
            </a:r>
            <a:r>
              <a:rPr lang="en-US" sz="4000" u="sng" dirty="0" err="1" smtClean="0">
                <a:latin typeface="Telegram-HPLHS" charset="0"/>
                <a:ea typeface="Telegram-HPLHS" charset="0"/>
                <a:cs typeface="Telegram-HPLHS" charset="0"/>
              </a:rPr>
              <a:t>cfxuebqv</a:t>
            </a:r>
            <a:r>
              <a:rPr lang="en-US" sz="4000" u="sng" dirty="0" err="1" smtClean="0">
                <a:solidFill>
                  <a:srgbClr val="FF0000"/>
                </a:solidFill>
                <a:latin typeface="Telegram-HPLHS" charset="0"/>
                <a:ea typeface="Telegram-HPLHS" charset="0"/>
                <a:cs typeface="Telegram-HPLHS" charset="0"/>
              </a:rPr>
              <a:t>E</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hqtt</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yqas</a:t>
            </a:r>
            <a:r>
              <a:rPr lang="en-US" sz="4000" dirty="0">
                <a:latin typeface="Telegram-HPLHS" charset="0"/>
                <a:ea typeface="Telegram-HPLHS" charset="0"/>
                <a:cs typeface="Telegram-HPLHS" charset="0"/>
              </a:rPr>
              <a:t> </a:t>
            </a:r>
            <a:r>
              <a:rPr lang="en-US" sz="4000" dirty="0" err="1" smtClean="0">
                <a:latin typeface="Telegram-HPLHS" charset="0"/>
                <a:ea typeface="Telegram-HPLHS" charset="0"/>
                <a:cs typeface="Telegram-HPLHS" charset="0"/>
              </a:rPr>
              <a:t>fy</a:t>
            </a:r>
            <a:endParaRPr lang="en-US" sz="4000" dirty="0" smtClean="0">
              <a:latin typeface="Telegram-HPLHS" charset="0"/>
              <a:ea typeface="Telegram-HPLHS" charset="0"/>
              <a:cs typeface="Telegram-HPLHS" charset="0"/>
            </a:endParaRPr>
          </a:p>
          <a:p>
            <a:r>
              <a:rPr lang="en-US" sz="4000" dirty="0" smtClean="0">
                <a:latin typeface="Telegram-HPLHS" charset="0"/>
                <a:ea typeface="Telegram-HPLHS" charset="0"/>
                <a:cs typeface="Telegram-HPLHS" charset="0"/>
              </a:rPr>
              <a:t>    </a:t>
            </a:r>
            <a:r>
              <a:rPr lang="en-US" sz="4000" dirty="0" smtClean="0">
                <a:solidFill>
                  <a:srgbClr val="FF0000"/>
                </a:solidFill>
                <a:latin typeface="Telegram-HPLHS" charset="0"/>
                <a:ea typeface="Telegram-HPLHS" charset="0"/>
                <a:cs typeface="Telegram-HPLHS" charset="0"/>
              </a:rPr>
              <a:t>SUBMARINE?</a:t>
            </a:r>
            <a:endParaRPr lang="en-US" sz="4000" dirty="0">
              <a:solidFill>
                <a:srgbClr val="FF0000"/>
              </a:solidFill>
              <a:latin typeface="Telegram-HPLHS" charset="0"/>
              <a:ea typeface="Telegram-HPLHS" charset="0"/>
              <a:cs typeface="Telegram-HPLHS" charset="0"/>
            </a:endParaRPr>
          </a:p>
          <a:p>
            <a:r>
              <a:rPr lang="en-US" sz="4000" dirty="0" smtClean="0">
                <a:solidFill>
                  <a:srgbClr val="FF0000"/>
                </a:solidFill>
                <a:latin typeface="Telegram-HPLHS" charset="0"/>
                <a:ea typeface="Telegram-HPLHS" charset="0"/>
                <a:cs typeface="Telegram-HPLHS" charset="0"/>
              </a:rPr>
              <a:t>THE </a:t>
            </a:r>
            <a:r>
              <a:rPr lang="en-US" sz="4000" dirty="0" err="1" smtClean="0">
                <a:latin typeface="Telegram-HPLHS" charset="0"/>
                <a:ea typeface="Telegram-HPLHS" charset="0"/>
                <a:cs typeface="Telegram-HPLHS" charset="0"/>
              </a:rPr>
              <a:t>en</a:t>
            </a:r>
            <a:r>
              <a:rPr lang="en-US" sz="4000" dirty="0" err="1" smtClean="0">
                <a:solidFill>
                  <a:srgbClr val="FF0000"/>
                </a:solidFill>
                <a:latin typeface="Telegram-HPLHS" charset="0"/>
                <a:ea typeface="Telegram-HPLHS" charset="0"/>
                <a:cs typeface="Telegram-HPLHS" charset="0"/>
              </a:rPr>
              <a:t>E</a:t>
            </a:r>
            <a:r>
              <a:rPr lang="en-US" sz="4000" dirty="0" err="1" smtClean="0">
                <a:latin typeface="Telegram-HPLHS" charset="0"/>
                <a:ea typeface="Telegram-HPLHS" charset="0"/>
                <a:cs typeface="Telegram-HPLHS" charset="0"/>
              </a:rPr>
              <a:t>v</a:t>
            </a:r>
            <a:r>
              <a:rPr lang="en-US" sz="4000" dirty="0" err="1" smtClean="0">
                <a:solidFill>
                  <a:srgbClr val="FF0000"/>
                </a:solidFill>
                <a:latin typeface="Telegram-HPLHS" charset="0"/>
                <a:ea typeface="Telegram-HPLHS" charset="0"/>
                <a:cs typeface="Telegram-HPLHS" charset="0"/>
              </a:rPr>
              <a:t>T</a:t>
            </a:r>
            <a:r>
              <a:rPr lang="en-US" sz="4000" dirty="0" smtClean="0">
                <a:latin typeface="Telegram-HPLHS" charset="0"/>
                <a:ea typeface="Telegram-HPLHS" charset="0"/>
                <a:cs typeface="Telegram-HPLHS" charset="0"/>
              </a:rPr>
              <a:t> </a:t>
            </a:r>
            <a:r>
              <a:rPr lang="en-US" sz="4000" dirty="0" err="1">
                <a:latin typeface="Telegram-HPLHS" charset="0"/>
                <a:ea typeface="Telegram-HPLHS" charset="0"/>
                <a:cs typeface="Telegram-HPLHS" charset="0"/>
              </a:rPr>
              <a:t>wv</a:t>
            </a:r>
            <a:r>
              <a:rPr lang="en-US" sz="4000" dirty="0">
                <a:latin typeface="Telegram-HPLHS" charset="0"/>
                <a:ea typeface="Telegram-HPLHS" charset="0"/>
                <a:cs typeface="Telegram-HPLHS" charset="0"/>
              </a:rPr>
              <a:t> </a:t>
            </a:r>
            <a:r>
              <a:rPr lang="en-US" sz="4000" dirty="0" err="1">
                <a:latin typeface="Telegram-HPLHS" charset="0"/>
                <a:ea typeface="Telegram-HPLHS" charset="0"/>
                <a:cs typeface="Telegram-HPLHS" charset="0"/>
              </a:rPr>
              <a:t>lbqmej</a:t>
            </a:r>
            <a:endParaRPr lang="en-US" sz="4000" dirty="0">
              <a:latin typeface="Telegram-HPLHS" charset="0"/>
              <a:ea typeface="Telegram-HPLHS" charset="0"/>
              <a:cs typeface="Telegram-HPLHS" charset="0"/>
            </a:endParaRPr>
          </a:p>
        </p:txBody>
      </p:sp>
    </p:spTree>
    <p:extLst>
      <p:ext uri="{BB962C8B-B14F-4D97-AF65-F5344CB8AC3E}">
        <p14:creationId xmlns:p14="http://schemas.microsoft.com/office/powerpoint/2010/main" val="2114897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1974</TotalTime>
  <Words>1753</Words>
  <Application>Microsoft Macintosh PowerPoint</Application>
  <PresentationFormat>Widescreen</PresentationFormat>
  <Paragraphs>805</Paragraphs>
  <Slides>21</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Calibri</vt:lpstr>
      <vt:lpstr>Calibri Light</vt:lpstr>
      <vt:lpstr>Mangal</vt:lpstr>
      <vt:lpstr>Telegram-HPLHS</vt:lpstr>
      <vt:lpstr>Arial</vt:lpstr>
      <vt:lpstr>Office Theme</vt:lpstr>
      <vt:lpstr>National Cipher Challenge</vt:lpstr>
      <vt:lpstr>While mathematics can provide some very powerful ciphers, the two we have seen are not very strong.   The problem is the keyspace.  There are only 26 keys for the Caesar shift cipher and only 312 keys for the affine shift.</vt:lpstr>
      <vt:lpstr>A long time ago the spies invented a much better system.</vt:lpstr>
      <vt:lpstr>The keyword cipher</vt:lpstr>
      <vt:lpstr>Now we just encrypt the message one letter at a time.</vt:lpstr>
      <vt:lpstr>Leaving the word structure intact like this does weaken the cipher as we saw in the earlier lessons.</vt:lpstr>
      <vt:lpstr>But that really doesn’t get us very far!</vt:lpstr>
      <vt:lpstr>A CRIB can be enormous help.</vt:lpstr>
      <vt:lpstr>Submarine hunter</vt:lpstr>
      <vt:lpstr>Submarine hunter</vt:lpstr>
      <vt:lpstr>This is looking good!</vt:lpstr>
      <vt:lpstr>This is looking better than good!</vt:lpstr>
      <vt:lpstr>This is looking excellent!</vt:lpstr>
      <vt:lpstr>Wow we are good at this!</vt:lpstr>
      <vt:lpstr>This agent is as good as caught!</vt:lpstr>
      <vt:lpstr>Hmm, getting trickier now!</vt:lpstr>
      <vt:lpstr>Ah that’s better!</vt:lpstr>
      <vt:lpstr>Got you now!</vt:lpstr>
      <vt:lpstr>In the bag!</vt:lpstr>
      <vt:lpstr>We are the best!</vt:lpstr>
      <vt:lpstr>PowerPoint Presentation</vt:lpstr>
    </vt:vector>
  </TitlesOfParts>
  <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Cipher Challenge</dc:title>
  <dc:creator>Niblo G.A.</dc:creator>
  <cp:lastModifiedBy>Microsoft Office User</cp:lastModifiedBy>
  <cp:revision>90</cp:revision>
  <dcterms:created xsi:type="dcterms:W3CDTF">2016-09-24T15:10:45Z</dcterms:created>
  <dcterms:modified xsi:type="dcterms:W3CDTF">2016-10-04T09:17:18Z</dcterms:modified>
</cp:coreProperties>
</file>